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0" r:id="rId2"/>
    <p:sldId id="257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15968"/>
    <a:srgbClr val="003300"/>
    <a:srgbClr val="EEECE1"/>
    <a:srgbClr val="3399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87" autoAdjust="0"/>
  </p:normalViewPr>
  <p:slideViewPr>
    <p:cSldViewPr>
      <p:cViewPr varScale="1">
        <p:scale>
          <a:sx n="61" d="100"/>
          <a:sy n="61" d="100"/>
        </p:scale>
        <p:origin x="2510" y="4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520D-4897-4D62-9497-2AE18896439A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14F0-D258-4CDD-8071-2AD64E7FAA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4F63-2B86-41DD-B858-C3D5CF93D333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5286-4A5F-4373-81D8-36582376A0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391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3684-DD47-4929-A10F-8A24F88CC980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20E62-00C6-4444-9D73-99311752BA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099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8E2FA-93F5-45D1-A6F2-A9F8778EF473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323B-E237-4F82-B197-0B91516198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13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986F-3FF5-41E3-8BF8-523E134C2A2A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DB67F-2D80-4633-BE3E-644335C859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753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D28A-5AE2-409E-A7C3-96B16283F782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81B76-482A-4FA7-B1CF-1640D62E9F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51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6B1E1-436D-4C39-8979-5BD0D3B721DA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D3EC-FC51-4688-990D-51898DB55D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762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17017-651D-4FCC-907F-C02BA1B5E084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82CAD-F863-43B0-B475-8EC1D4CF23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22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8690-895A-479A-80C0-3B42B90F107E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0E49-9C18-477A-9A34-4BD886C2B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919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CC4B-4A2C-4CA4-9FCF-C4A6D00EAA93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531F0-2689-441E-A9D2-3D5E8D2749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892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3C4F-DC95-4DB0-A338-F8AD59F761D3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9FF6A-202D-4384-8D4A-EC3F398372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43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FB9B2E-19CD-4023-B00A-E4956D44A70E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A4E66F-CBAB-4EE6-92B8-2F0DD79324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79" y="1712638"/>
            <a:ext cx="2653359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466415"/>
              </p:ext>
            </p:extLst>
          </p:nvPr>
        </p:nvGraphicFramePr>
        <p:xfrm>
          <a:off x="116632" y="3402732"/>
          <a:ext cx="6696744" cy="553570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169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①企業</a:t>
                      </a:r>
                      <a:r>
                        <a:rPr kumimoji="1" lang="en-US" altLang="ja-JP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策定セミナー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個別相談会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訓練セミナー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76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日時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日（木） 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（受付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9:30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200" spc="-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12:00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  <a:r>
                        <a:rPr kumimoji="1" lang="ja-JP" altLang="en-US" sz="1000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社につき</a:t>
                      </a:r>
                      <a:r>
                        <a:rPr kumimoji="1" lang="en-US" altLang="ja-JP" sz="1000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分程度</a:t>
                      </a:r>
                      <a:r>
                        <a:rPr kumimoji="1" lang="en-US" altLang="ja-JP" sz="1000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00" i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裏面受講申込書に希望する時間をご記入ください。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令和５年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６日（木） 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17:00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（受付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13:30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場所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宮城県自治会館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仙台市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青葉区上杉一丁目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</a:t>
                      </a:r>
                      <a:r>
                        <a:rPr kumimoji="1" lang="en-US" altLang="zh-CN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zh-CN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号</a:t>
                      </a:r>
                      <a:r>
                        <a:rPr kumimoji="1" lang="en-US" altLang="zh-CN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会議室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宮城県自治会館</a:t>
                      </a:r>
                      <a:r>
                        <a:rPr kumimoji="1" lang="en-US" altLang="zh-TW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仙台市青葉区上杉一丁目</a:t>
                      </a:r>
                      <a:r>
                        <a:rPr kumimoji="1" lang="en-US" altLang="zh-TW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zh-TW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番</a:t>
                      </a:r>
                      <a:r>
                        <a:rPr kumimoji="1" lang="en-US" altLang="zh-TW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zh-TW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号</a:t>
                      </a:r>
                      <a:r>
                        <a:rPr kumimoji="1" lang="en-US" altLang="zh-TW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)2</a:t>
                      </a:r>
                      <a:r>
                        <a:rPr kumimoji="1" lang="zh-TW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　</a:t>
                      </a:r>
                      <a:r>
                        <a:rPr kumimoji="1" lang="en-US" altLang="zh-TW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en-US" altLang="zh-TW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,20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2,206</a:t>
                      </a:r>
                      <a:r>
                        <a:rPr kumimoji="1" lang="zh-TW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会議室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42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「みやぎモデル」を使って企業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の策定方法を体験します。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・（テーマ１）基礎知識を身につけよう</a:t>
                      </a:r>
                    </a:p>
                    <a:p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・（テーマ２）最低限これだけは整備しよう</a:t>
                      </a:r>
                    </a:p>
                    <a:p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・（テーマ３）オールハザード</a:t>
                      </a:r>
                      <a:r>
                        <a:rPr kumimoji="1"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を整備しよう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企業個別の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策定に関する各種ご相談に応じます。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「訓練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DVD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（訓練体験セット）」を使って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訓練（初動対応訓練）を体験します。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2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講師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MS&amp;AD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インターリスク総研株式会社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(MS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＆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AD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グループ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BCM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コンサルタント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2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定員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（１企業あたり２名まで）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社程度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（１企業あたり２名まで）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11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申込方法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裏面の受講申込書にご記入の上、メール又は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でお申込み下さい。</a:t>
                      </a:r>
                      <a:b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（受講申込書は、下記お問い合わせ先にお渡しいただいても結構です）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11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締切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①策定セミナー令和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②個別相談会③訓練セミナー令和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先着順で定員に達し次第、受付を締め切らせていただきます。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9" name="正方形/長方形 58"/>
          <p:cNvSpPr/>
          <p:nvPr/>
        </p:nvSpPr>
        <p:spPr>
          <a:xfrm>
            <a:off x="91115" y="3418032"/>
            <a:ext cx="6693860" cy="5508000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500" y="68263"/>
            <a:ext cx="1192213" cy="27622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オープンセミナー</a:t>
            </a:r>
          </a:p>
        </p:txBody>
      </p:sp>
      <p:sp>
        <p:nvSpPr>
          <p:cNvPr id="2054" name="Rectangle 1399"/>
          <p:cNvSpPr>
            <a:spLocks noChangeArrowheads="1"/>
          </p:cNvSpPr>
          <p:nvPr/>
        </p:nvSpPr>
        <p:spPr bwMode="auto">
          <a:xfrm>
            <a:off x="1700807" y="31899"/>
            <a:ext cx="5146559" cy="6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主催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：宮城県，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MS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＆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AD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インシュアランスグループホールディングス株式会社</a:t>
            </a:r>
            <a:endParaRPr lang="ja-JP" altLang="en-US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共催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宮城県商工会議所連合会，宮城県商工会連合会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，宮城県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中小企業団体中央会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 </a:t>
            </a:r>
            <a:r>
              <a:rPr lang="zh-TW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公益</a:t>
            </a:r>
            <a:r>
              <a:rPr lang="zh-TW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財団法人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みやぎ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産業振興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5" name="Line 18"/>
          <p:cNvSpPr>
            <a:spLocks noChangeShapeType="1"/>
          </p:cNvSpPr>
          <p:nvPr/>
        </p:nvSpPr>
        <p:spPr bwMode="auto">
          <a:xfrm flipV="1">
            <a:off x="1100138" y="9149407"/>
            <a:ext cx="5497512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021854" y="9232652"/>
            <a:ext cx="58255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宮城県経済商工観光部　中小企業支援室　経営支援班　　　℡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:022-211-2742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（担当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：舘崎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三井住友海上火災保険株式会社　仙台支店・仙台第三支社　℡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:050-3738-6587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（担当：植田）</a:t>
            </a:r>
            <a:endParaRPr lang="en-US" altLang="ja-JP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/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MS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＆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AD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インターリスク総研株式会社 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リスクマネジメント第四部 事業継続マネジメント第一グループ</a:t>
            </a:r>
          </a:p>
          <a:p>
            <a:pPr eaLnBrk="1" hangingPunct="1"/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℡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:03-5296-8918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（担当：石川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尾池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050" y="9129464"/>
            <a:ext cx="1025525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お問合せ先</a:t>
            </a:r>
          </a:p>
        </p:txBody>
      </p:sp>
      <p:grpSp>
        <p:nvGrpSpPr>
          <p:cNvPr id="2058" name="グループ化 2"/>
          <p:cNvGrpSpPr>
            <a:grpSpLocks/>
          </p:cNvGrpSpPr>
          <p:nvPr/>
        </p:nvGrpSpPr>
        <p:grpSpPr bwMode="auto">
          <a:xfrm>
            <a:off x="65088" y="659681"/>
            <a:ext cx="6737350" cy="972000"/>
            <a:chOff x="65275" y="299998"/>
            <a:chExt cx="6737350" cy="1264997"/>
          </a:xfrm>
        </p:grpSpPr>
        <p:sp>
          <p:nvSpPr>
            <p:cNvPr id="15" name="AutoShape 72"/>
            <p:cNvSpPr>
              <a:spLocks noChangeArrowheads="1"/>
            </p:cNvSpPr>
            <p:nvPr/>
          </p:nvSpPr>
          <p:spPr bwMode="auto">
            <a:xfrm>
              <a:off x="65275" y="299998"/>
              <a:ext cx="6737350" cy="126499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noFill/>
            </a:ln>
          </p:spPr>
          <p:style>
            <a:lnRef idx="1">
              <a:schemeClr val="accent5"/>
            </a:lnRef>
            <a:fillRef idx="1003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ja-JP" altLang="en-US" sz="2300" b="1" dirty="0" smtClean="0">
                  <a:ln w="11430"/>
                  <a:solidFill>
                    <a:srgbClr val="FFFFFF"/>
                  </a:solidFill>
                  <a:latin typeface="Arial" charset="0"/>
                </a:rPr>
                <a:t>企業</a:t>
              </a:r>
              <a:r>
                <a:rPr lang="ja-JP" altLang="en-US" sz="2300" b="1" dirty="0">
                  <a:ln w="11430"/>
                  <a:solidFill>
                    <a:srgbClr val="FFFFFF"/>
                  </a:solidFill>
                  <a:latin typeface="Arial" charset="0"/>
                </a:rPr>
                <a:t>ＢＣＰ</a:t>
              </a:r>
              <a:r>
                <a:rPr lang="ja-JP" altLang="en-US" sz="2300" b="1" dirty="0" smtClean="0">
                  <a:ln w="11430"/>
                  <a:solidFill>
                    <a:srgbClr val="FFFFFF"/>
                  </a:solidFill>
                  <a:latin typeface="Arial" charset="0"/>
                </a:rPr>
                <a:t>策定セミナー／個別相談会／訓練セミナー</a:t>
              </a:r>
              <a:endParaRPr lang="en-US" altLang="ja-JP" sz="2300" b="1" dirty="0" smtClean="0">
                <a:ln w="11430"/>
                <a:solidFill>
                  <a:srgbClr val="FFFFFF"/>
                </a:solidFill>
                <a:latin typeface="Arial" charset="0"/>
              </a:endParaRPr>
            </a:p>
            <a:p>
              <a:pPr>
                <a:spcBef>
                  <a:spcPts val="1200"/>
                </a:spcBef>
                <a:defRPr/>
              </a:pPr>
              <a:r>
                <a:rPr lang="ja-JP" altLang="en-US" b="1" dirty="0" smtClean="0">
                  <a:ln w="11430"/>
                  <a:solidFill>
                    <a:srgbClr val="FFFFF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charset="0"/>
                </a:rPr>
                <a:t>のご案内</a:t>
              </a:r>
              <a:endParaRPr lang="ja-JP" altLang="en-US" b="1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088" name="WordArt 7"/>
            <p:cNvSpPr>
              <a:spLocks noChangeArrowheads="1" noChangeShapeType="1"/>
            </p:cNvSpPr>
            <p:nvPr/>
          </p:nvSpPr>
          <p:spPr bwMode="auto">
            <a:xfrm>
              <a:off x="632012" y="476620"/>
              <a:ext cx="6153150" cy="9030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ja-JP" altLang="en-US" sz="3600" b="1" kern="10" spc="-180" dirty="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  <a:latin typeface="Meiryo UI"/>
                <a:ea typeface="Meiryo UI"/>
                <a:cs typeface="Meiryo UI"/>
              </a:endParaRPr>
            </a:p>
          </p:txBody>
        </p:sp>
      </p:grpSp>
      <p:sp>
        <p:nvSpPr>
          <p:cNvPr id="2059" name="テキスト ボックス 1"/>
          <p:cNvSpPr txBox="1">
            <a:spLocks noChangeArrowheads="1"/>
          </p:cNvSpPr>
          <p:nvPr/>
        </p:nvSpPr>
        <p:spPr bwMode="auto">
          <a:xfrm>
            <a:off x="141891" y="1731690"/>
            <a:ext cx="386317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昨今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の大きな災害や事故が頻発している状況を受け、事業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継続計画（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）の整備や見直しへの関心が高まっているものと推察されます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そこ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、宮城県では、県内企業の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整備を支援するため以下①②③の「セミナー」等を実施することにしました。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②③は選択参加も可能ですが，すべてに参加されると効果的です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。ＢＣＰ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策定・未策定の企業どちらも御参加いただくことが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できますので、奮ってご参加ください。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4624" y="3238971"/>
            <a:ext cx="899605" cy="3077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概　要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34603" y="2974280"/>
            <a:ext cx="1224136" cy="30646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参加費無料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115" y="8913440"/>
            <a:ext cx="66430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会場には駐車場の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ご用意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ございません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ので、公共交通機関のご利用をお願いします。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14366" y="1102395"/>
            <a:ext cx="4199010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BCP</a:t>
            </a:r>
            <a:r>
              <a:rPr kumimoji="1"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＝</a:t>
            </a:r>
            <a:r>
              <a:rPr kumimoji="1"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Business</a:t>
            </a:r>
            <a:r>
              <a:rPr kumimoji="1"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  </a:t>
            </a:r>
            <a:r>
              <a:rPr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Continuity</a:t>
            </a:r>
            <a:r>
              <a:rPr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 </a:t>
            </a:r>
            <a:r>
              <a:rPr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Plan</a:t>
            </a:r>
            <a:r>
              <a:rPr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（事業継続計画）</a:t>
            </a:r>
            <a:endParaRPr lang="en-US" altLang="ja-JP" sz="1050" dirty="0" smtClean="0">
              <a:solidFill>
                <a:srgbClr val="FFFFFF"/>
              </a:solidFill>
              <a:latin typeface="+mn-ea"/>
              <a:ea typeface="+mn-ea"/>
            </a:endParaRPr>
          </a:p>
          <a:p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大地震等に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よって「</a:t>
            </a:r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組織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全体</a:t>
            </a:r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の操業度が著しく低下し、復旧まで時間がかかる局面」を前提に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、可能</a:t>
            </a:r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な限り早急に本格復旧ができる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よう事前に対策等を整理する計画</a:t>
            </a:r>
            <a:endParaRPr kumimoji="1" lang="ja-JP" altLang="en-US" sz="80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165304" y="156353"/>
            <a:ext cx="567283" cy="2601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n>
                  <a:solidFill>
                    <a:schemeClr val="tx1"/>
                  </a:solidFill>
                </a:ln>
                <a:latin typeface="+mj-ea"/>
                <a:ea typeface="明朝" pitchFamily="17" charset="-128"/>
              </a:rPr>
              <a:t>別紙</a:t>
            </a:r>
            <a:r>
              <a:rPr lang="en-US" altLang="ja-JP" sz="1200" dirty="0">
                <a:ln>
                  <a:solidFill>
                    <a:schemeClr val="tx1"/>
                  </a:solidFill>
                </a:ln>
                <a:latin typeface="+mj-ea"/>
                <a:ea typeface="明朝" pitchFamily="17" charset="-128"/>
              </a:rPr>
              <a:t>2</a:t>
            </a:r>
            <a:endParaRPr kumimoji="1" lang="ja-JP" altLang="en-US" sz="1200" dirty="0">
              <a:ln>
                <a:solidFill>
                  <a:schemeClr val="tx1"/>
                </a:solidFill>
              </a:ln>
              <a:latin typeface="+mj-ea"/>
              <a:ea typeface="明朝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0252" y="56456"/>
            <a:ext cx="5146940" cy="6733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宮城県</a:t>
            </a:r>
            <a:r>
              <a:rPr lang="zh-TW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経済商工観光部　中小企業支援室　経営支援</a:t>
            </a:r>
            <a:r>
              <a:rPr lang="zh-TW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班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   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mail chukisik@pref.miyagi.lg.jp </a:t>
            </a:r>
            <a:endParaRPr lang="en-US" altLang="ja-JP" sz="18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   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 022-211-2749</a:t>
            </a:r>
            <a:endParaRPr lang="en-US" altLang="ja-JP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78823" y="675797"/>
            <a:ext cx="1379537" cy="30777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受講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申込書</a:t>
            </a:r>
          </a:p>
        </p:txBody>
      </p:sp>
      <p:graphicFrame>
        <p:nvGraphicFramePr>
          <p:cNvPr id="61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85121"/>
              </p:ext>
            </p:extLst>
          </p:nvPr>
        </p:nvGraphicFramePr>
        <p:xfrm>
          <a:off x="417513" y="1298704"/>
          <a:ext cx="6346825" cy="3438273"/>
        </p:xfrm>
        <a:graphic>
          <a:graphicData uri="http://schemas.openxmlformats.org/drawingml/2006/table">
            <a:tbl>
              <a:tblPr/>
              <a:tblGrid>
                <a:gridCol w="1211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2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貴社名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お電話番号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番号</a:t>
                      </a:r>
                    </a:p>
                  </a:txBody>
                  <a:tcPr marL="91438" marR="91438" marT="49501" marB="495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ご住所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〒</a:t>
                      </a: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－</a:t>
                      </a: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お申込情報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お申込</a:t>
                      </a:r>
                      <a:r>
                        <a:rPr kumimoji="1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(1)</a:t>
                      </a:r>
                      <a:endParaRPr kumimoji="1" lang="ja-JP" altLang="ja-JP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お申込</a:t>
                      </a:r>
                      <a:r>
                        <a:rPr kumimoji="1" lang="en-US" altLang="ja-JP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(2)</a:t>
                      </a:r>
                      <a:endParaRPr kumimoji="1" lang="ja-JP" altLang="ja-JP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申込内容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希望するものに○　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複数可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①　策定セミナー　　②　個別相談会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③　訓練セミナー</a:t>
                      </a: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①　策定セミナー　　②　個別相談会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③　訓練セミナー</a:t>
                      </a:r>
                    </a:p>
                  </a:txBody>
                  <a:tcPr marL="91438" marR="91438" marT="49501" marB="49501"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ご氏名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ご所属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ＨＧｺﾞｼｯｸE-PRO" pitchFamily="50" charset="-128"/>
                        <a:ea typeface="ＨＧｺﾞｼｯｸE-PRO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お役職</a:t>
                      </a: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ＨＧｺﾞｼｯｸE-PRO" pitchFamily="50" charset="-128"/>
                        <a:ea typeface="ＨＧｺﾞｼｯｸE-PRO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※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メールアドレス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ＨＧｺﾞｼｯｸE-PRO" pitchFamily="50" charset="-128"/>
                        <a:ea typeface="ＨＧｺﾞｼｯｸE-PRO" pitchFamily="50" charset="-128"/>
                      </a:endParaRPr>
                    </a:p>
                  </a:txBody>
                  <a:tcPr marL="91438" marR="91438" marT="49501" marB="49501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142" name="Text Box 36"/>
          <p:cNvSpPr txBox="1">
            <a:spLocks noChangeArrowheads="1"/>
          </p:cNvSpPr>
          <p:nvPr/>
        </p:nvSpPr>
        <p:spPr bwMode="auto">
          <a:xfrm>
            <a:off x="-28575" y="0"/>
            <a:ext cx="307975" cy="9906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ja-JP" altLang="ja-JP" sz="80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43" name="Text Box 39"/>
          <p:cNvSpPr txBox="1">
            <a:spLocks noChangeArrowheads="1"/>
          </p:cNvSpPr>
          <p:nvPr/>
        </p:nvSpPr>
        <p:spPr bwMode="auto">
          <a:xfrm>
            <a:off x="327025" y="752795"/>
            <a:ext cx="5183188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700" b="1" dirty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企業ＢＣＰ策定セミナー／訓練セミナー／個別相談会</a:t>
            </a:r>
          </a:p>
        </p:txBody>
      </p:sp>
      <p:sp>
        <p:nvSpPr>
          <p:cNvPr id="4144" name="Text Box 40"/>
          <p:cNvSpPr txBox="1">
            <a:spLocks noChangeArrowheads="1"/>
          </p:cNvSpPr>
          <p:nvPr/>
        </p:nvSpPr>
        <p:spPr bwMode="auto">
          <a:xfrm>
            <a:off x="327025" y="560512"/>
            <a:ext cx="316865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ja-JP" sz="1100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ja-JP" altLang="en-US" sz="1100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オープンセミナー■</a:t>
            </a:r>
          </a:p>
        </p:txBody>
      </p:sp>
      <p:sp>
        <p:nvSpPr>
          <p:cNvPr id="3121" name="Text Box 41"/>
          <p:cNvSpPr txBox="1">
            <a:spLocks noChangeArrowheads="1"/>
          </p:cNvSpPr>
          <p:nvPr/>
        </p:nvSpPr>
        <p:spPr bwMode="auto">
          <a:xfrm>
            <a:off x="260648" y="9357295"/>
            <a:ext cx="5688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記入欄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＞</a:t>
            </a:r>
          </a:p>
        </p:txBody>
      </p:sp>
      <p:graphicFrame>
        <p:nvGraphicFramePr>
          <p:cNvPr id="618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85635"/>
              </p:ext>
            </p:extLst>
          </p:nvPr>
        </p:nvGraphicFramePr>
        <p:xfrm>
          <a:off x="1700809" y="9345488"/>
          <a:ext cx="4982566" cy="502664"/>
        </p:xfrm>
        <a:graphic>
          <a:graphicData uri="http://schemas.openxmlformats.org/drawingml/2006/table">
            <a:tbl>
              <a:tblPr/>
              <a:tblGrid>
                <a:gridCol w="151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窓口団体／企業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所属名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外線番号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39" name="Line 61"/>
          <p:cNvSpPr>
            <a:spLocks noChangeShapeType="1"/>
          </p:cNvSpPr>
          <p:nvPr/>
        </p:nvSpPr>
        <p:spPr bwMode="auto">
          <a:xfrm>
            <a:off x="395288" y="9273480"/>
            <a:ext cx="6265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142" name="Picture 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88" y="181298"/>
            <a:ext cx="13795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3" name="Text Box 40"/>
          <p:cNvSpPr txBox="1">
            <a:spLocks noChangeArrowheads="1"/>
          </p:cNvSpPr>
          <p:nvPr/>
        </p:nvSpPr>
        <p:spPr bwMode="auto">
          <a:xfrm>
            <a:off x="5622925" y="-15552"/>
            <a:ext cx="93662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事務局使用欄</a:t>
            </a:r>
          </a:p>
        </p:txBody>
      </p:sp>
      <p:sp>
        <p:nvSpPr>
          <p:cNvPr id="3144" name="Text Box 37"/>
          <p:cNvSpPr txBox="1">
            <a:spLocks noChangeArrowheads="1"/>
          </p:cNvSpPr>
          <p:nvPr/>
        </p:nvSpPr>
        <p:spPr bwMode="auto">
          <a:xfrm>
            <a:off x="300252" y="8755260"/>
            <a:ext cx="641985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en-US" altLang="ja-JP" sz="9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ご注意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お申込み受付後メールにて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受講決定のご案内を致します。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メールアドレスを必ずご記入ください。</a:t>
            </a:r>
            <a:endParaRPr lang="ja-JP" altLang="en-US" sz="90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54" name="Text Box 37"/>
          <p:cNvSpPr txBox="1">
            <a:spLocks noChangeArrowheads="1"/>
          </p:cNvSpPr>
          <p:nvPr/>
        </p:nvSpPr>
        <p:spPr bwMode="auto">
          <a:xfrm>
            <a:off x="303692" y="8905180"/>
            <a:ext cx="6327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個人情報のお取り扱いについて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申込書に記載いただきましたお客さまの情報は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、今後の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セミナー等に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関するご案内に使用することがあります。</a:t>
            </a:r>
          </a:p>
        </p:txBody>
      </p:sp>
      <p:sp>
        <p:nvSpPr>
          <p:cNvPr id="3156" name="Text Box 37"/>
          <p:cNvSpPr txBox="1">
            <a:spLocks noChangeArrowheads="1"/>
          </p:cNvSpPr>
          <p:nvPr/>
        </p:nvSpPr>
        <p:spPr bwMode="auto">
          <a:xfrm>
            <a:off x="332656" y="1064568"/>
            <a:ext cx="35718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本紙１枚で２名様までご記入（お申込）いただけます。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62292"/>
              </p:ext>
            </p:extLst>
          </p:nvPr>
        </p:nvGraphicFramePr>
        <p:xfrm>
          <a:off x="416213" y="4953000"/>
          <a:ext cx="6357938" cy="1356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99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18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創業年月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年　　　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拠点数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国内：　　　　箇所　、　海外：　　　箇所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資本金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百万円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従業員数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人（常勤：　　　人　　パート：　　　人　　派遣：　　　人）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BCP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策定状況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策定済　・　未策定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（いずれかに○）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（策定済の場合）</a:t>
                      </a:r>
                      <a:endParaRPr kumimoji="1" lang="en-US" altLang="ja-JP" sz="800" dirty="0" smtClean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策定年月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年　　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（策定済の場合）</a:t>
                      </a: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みやぎモデル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活用の有無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　・　無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（いずれかに○）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333374" y="4717268"/>
            <a:ext cx="642498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セミナーの班分け等に使用しますのであわせてご記入願います。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個別相談会のみ希望される場合もご記入願います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。）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303692" y="6321152"/>
            <a:ext cx="506999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個別相談会への参加を希望される場合は、以下もご記入願います。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760468"/>
              </p:ext>
            </p:extLst>
          </p:nvPr>
        </p:nvGraphicFramePr>
        <p:xfrm>
          <a:off x="391542" y="6556281"/>
          <a:ext cx="6357938" cy="2158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1015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ご相談内容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箇条書きで構いません。簡潔にご記入願います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みやぎモデルの活用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活用を希望　　・　　活用を希望しない　　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（いずれかに○）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ご希望時間</a:t>
                      </a:r>
                      <a:endParaRPr kumimoji="1" lang="en-US" altLang="ja-JP" sz="1200" dirty="0" smtClean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1596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時間帯</a:t>
                      </a:r>
                      <a:endParaRPr kumimoji="1" lang="en-US" altLang="ja-JP" sz="1050" dirty="0" smtClean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50" dirty="0" smtClean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9:00~9:55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10:00~10:55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11:00~11:55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050" dirty="0" smtClean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希望順位</a:t>
                      </a:r>
                      <a:endParaRPr kumimoji="1" lang="en-US" altLang="ja-JP" sz="1050" dirty="0" smtClean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800" dirty="0" smtClean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希望される順番に数字（１</a:t>
                      </a:r>
                      <a:r>
                        <a:rPr kumimoji="1" lang="en-US" altLang="ja-JP" sz="800" dirty="0" smtClean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~3</a:t>
                      </a:r>
                      <a:r>
                        <a:rPr kumimoji="1" lang="ja-JP" altLang="en-US" sz="800" dirty="0" smtClean="0">
                          <a:solidFill>
                            <a:srgbClr val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）を記載願います</a:t>
                      </a:r>
                      <a:endParaRPr kumimoji="1" lang="en-US" altLang="ja-JP" sz="800" dirty="0" smtClean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rgbClr val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159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1046</Words>
  <Application>Microsoft Office PowerPoint</Application>
  <PresentationFormat>A4 210 x 297 mm</PresentationFormat>
  <Paragraphs>125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メイリオ</vt:lpstr>
      <vt:lpstr>明朝</vt:lpstr>
      <vt:lpstr>Arial</vt:lpstr>
      <vt:lpstr>Calibri</vt:lpstr>
      <vt:lpstr>ＨＧｺﾞｼｯｸE-PRO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2023-07-14T01:56:58Z</dcterms:created>
  <dcterms:modified xsi:type="dcterms:W3CDTF">2023-09-07T08:32:48Z</dcterms:modified>
</cp:coreProperties>
</file>